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66" r:id="rId3"/>
    <p:sldId id="269" r:id="rId4"/>
    <p:sldId id="270" r:id="rId5"/>
    <p:sldId id="259" r:id="rId6"/>
    <p:sldId id="262" r:id="rId7"/>
    <p:sldId id="260" r:id="rId8"/>
    <p:sldId id="274" r:id="rId9"/>
    <p:sldId id="275" r:id="rId10"/>
    <p:sldId id="276" r:id="rId11"/>
    <p:sldId id="264" r:id="rId12"/>
    <p:sldId id="277" r:id="rId13"/>
    <p:sldId id="268" r:id="rId14"/>
    <p:sldId id="265" r:id="rId15"/>
    <p:sldId id="267" r:id="rId16"/>
    <p:sldId id="271" r:id="rId17"/>
    <p:sldId id="273" r:id="rId18"/>
    <p:sldId id="263" r:id="rId19"/>
    <p:sldId id="278" r:id="rId20"/>
    <p:sldId id="257" r:id="rId21"/>
    <p:sldId id="272" r:id="rId22"/>
    <p:sldId id="261" r:id="rId23"/>
    <p:sldId id="25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67"/>
    <p:restoredTop sz="79968"/>
  </p:normalViewPr>
  <p:slideViewPr>
    <p:cSldViewPr snapToGrid="0" snapToObjects="1">
      <p:cViewPr varScale="1">
        <p:scale>
          <a:sx n="72" d="100"/>
          <a:sy n="72" d="100"/>
        </p:scale>
        <p:origin x="224"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04D9BB-06B1-6044-9CF4-F9FFDEC3ABAF}" type="datetimeFigureOut">
              <a:rPr lang="en-US" smtClean="0"/>
              <a:t>1/22/17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8BF83C-02E2-714E-BCD7-3BA85C55875E}" type="slidenum">
              <a:rPr lang="en-US" smtClean="0"/>
              <a:t>‹#›</a:t>
            </a:fld>
            <a:endParaRPr lang="en-US"/>
          </a:p>
        </p:txBody>
      </p:sp>
    </p:spTree>
    <p:extLst>
      <p:ext uri="{BB962C8B-B14F-4D97-AF65-F5344CB8AC3E}">
        <p14:creationId xmlns:p14="http://schemas.microsoft.com/office/powerpoint/2010/main" val="1855656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were all the various tissues examined in Roadmap. Even with all these different tissues, one has to wonder, how fine can we get this resolution of cellular </a:t>
            </a:r>
            <a:r>
              <a:rPr lang="en-US" baseline="0" dirty="0" err="1" smtClean="0"/>
              <a:t>heterogenity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78BF83C-02E2-714E-BCD7-3BA85C55875E}" type="slidenum">
              <a:rPr lang="en-US" smtClean="0"/>
              <a:t>3</a:t>
            </a:fld>
            <a:endParaRPr lang="en-US"/>
          </a:p>
        </p:txBody>
      </p:sp>
    </p:spTree>
    <p:extLst>
      <p:ext uri="{BB962C8B-B14F-4D97-AF65-F5344CB8AC3E}">
        <p14:creationId xmlns:p14="http://schemas.microsoft.com/office/powerpoint/2010/main" val="1056974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Species mixing</a:t>
            </a:r>
            <a:r>
              <a:rPr lang="en-US" baseline="0" dirty="0" smtClean="0"/>
              <a:t> (key concept)– create a mixture of mouse/human cells. if each barcode has only one cell (which is what we want), should see nothing in purple. This gives us an estimation of the droplet error rate (i.e. one barcode &lt;-&gt; 2+ cells)</a:t>
            </a:r>
            <a:endParaRPr lang="en-US" dirty="0"/>
          </a:p>
        </p:txBody>
      </p:sp>
      <p:sp>
        <p:nvSpPr>
          <p:cNvPr id="4" name="Slide Number Placeholder 3"/>
          <p:cNvSpPr>
            <a:spLocks noGrp="1"/>
          </p:cNvSpPr>
          <p:nvPr>
            <p:ph type="sldNum" sz="quarter" idx="10"/>
          </p:nvPr>
        </p:nvSpPr>
        <p:spPr/>
        <p:txBody>
          <a:bodyPr/>
          <a:lstStyle/>
          <a:p>
            <a:fld id="{D78BF83C-02E2-714E-BCD7-3BA85C55875E}" type="slidenum">
              <a:rPr lang="en-US" smtClean="0"/>
              <a:t>16</a:t>
            </a:fld>
            <a:endParaRPr lang="en-US"/>
          </a:p>
        </p:txBody>
      </p:sp>
    </p:spTree>
    <p:extLst>
      <p:ext uri="{BB962C8B-B14F-4D97-AF65-F5344CB8AC3E}">
        <p14:creationId xmlns:p14="http://schemas.microsoft.com/office/powerpoint/2010/main" val="1475104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each single cell, we observe variations in the gene counts. A good proportion</a:t>
            </a:r>
            <a:r>
              <a:rPr lang="en-US" baseline="0" dirty="0" smtClean="0"/>
              <a:t> of the variation doesn’t help us discover biology.</a:t>
            </a:r>
          </a:p>
          <a:p>
            <a:endParaRPr lang="en-US" baseline="0" dirty="0" smtClean="0"/>
          </a:p>
          <a:p>
            <a:r>
              <a:rPr lang="en-US" baseline="0" dirty="0" smtClean="0"/>
              <a:t>UMIs discussed more on other slide; transcription kinetics are largely unknown. Multiple methods have been proposed for cell cycle adjustment but have had limited success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78BF83C-02E2-714E-BCD7-3BA85C55875E}" type="slidenum">
              <a:rPr lang="en-US" smtClean="0"/>
              <a:t>18</a:t>
            </a:fld>
            <a:endParaRPr lang="en-US"/>
          </a:p>
        </p:txBody>
      </p:sp>
    </p:spTree>
    <p:extLst>
      <p:ext uri="{BB962C8B-B14F-4D97-AF65-F5344CB8AC3E}">
        <p14:creationId xmlns:p14="http://schemas.microsoft.com/office/powerpoint/2010/main" val="2077626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3 from 10X </a:t>
            </a:r>
            <a:r>
              <a:rPr lang="en-US" dirty="0" err="1" smtClean="0"/>
              <a:t>heme</a:t>
            </a:r>
            <a:r>
              <a:rPr lang="en-US" dirty="0" smtClean="0"/>
              <a:t> paper.</a:t>
            </a:r>
            <a:r>
              <a:rPr lang="en-US" baseline="0" dirty="0" smtClean="0"/>
              <a:t> 68,000+ PBMCs in a single batch. The figure represents the </a:t>
            </a:r>
            <a:r>
              <a:rPr lang="en-US" baseline="0" dirty="0" err="1" smtClean="0"/>
              <a:t>overal</a:t>
            </a:r>
            <a:r>
              <a:rPr lang="en-US" baseline="0" dirty="0" smtClean="0"/>
              <a:t> analysis framework for a </a:t>
            </a:r>
            <a:r>
              <a:rPr lang="en-US" baseline="0" dirty="0" err="1" smtClean="0"/>
              <a:t>scRNA-seq</a:t>
            </a:r>
            <a:r>
              <a:rPr lang="en-US" baseline="0" dirty="0" smtClean="0"/>
              <a:t> pipeline pretty well. </a:t>
            </a:r>
            <a:br>
              <a:rPr lang="en-US" baseline="0" dirty="0" smtClean="0"/>
            </a:br>
            <a:r>
              <a:rPr lang="en-US" baseline="0" dirty="0" smtClean="0"/>
              <a:t>A) show distributions of dropouts per cell based on genes and raw counts</a:t>
            </a:r>
          </a:p>
          <a:p>
            <a:r>
              <a:rPr lang="en-US" baseline="0" dirty="0" smtClean="0"/>
              <a:t>B) Results of PCA -&gt; clustering &amp; PCA -&gt; </a:t>
            </a:r>
            <a:r>
              <a:rPr lang="en-US" baseline="0" dirty="0" err="1" smtClean="0"/>
              <a:t>tSNE</a:t>
            </a:r>
            <a:r>
              <a:rPr lang="en-US" baseline="0" dirty="0" smtClean="0"/>
              <a:t> colored by cluster. Typically include 10-20+ PCs (depending on significance)</a:t>
            </a:r>
            <a:br>
              <a:rPr lang="en-US" baseline="0" dirty="0" smtClean="0"/>
            </a:br>
            <a:r>
              <a:rPr lang="en-US" baseline="0" dirty="0" smtClean="0"/>
              <a:t>C) once clusters are defined, look for differential expression between them</a:t>
            </a:r>
          </a:p>
          <a:p>
            <a:r>
              <a:rPr lang="en-US" baseline="0" dirty="0" smtClean="0"/>
              <a:t>D-I) visualize markers that may be differential to see if you can identity clusters based on gene expression signature</a:t>
            </a:r>
          </a:p>
          <a:p>
            <a:r>
              <a:rPr lang="en-US" baseline="0" dirty="0" smtClean="0"/>
              <a:t>J) Related data-driven biomarkers to known/profiled cell types (or maybe you discovered a new one!!)</a:t>
            </a:r>
            <a:br>
              <a:rPr lang="en-US" baseline="0" dirty="0" smtClean="0"/>
            </a:br>
            <a:r>
              <a:rPr lang="en-US" baseline="0" dirty="0" smtClean="0"/>
              <a:t/>
            </a:r>
            <a:br>
              <a:rPr lang="en-US" baseline="0" dirty="0" smtClean="0"/>
            </a:br>
            <a:r>
              <a:rPr lang="en-US" baseline="0" dirty="0" smtClean="0"/>
              <a:t>we’ll analyze this dataset for a lab</a:t>
            </a:r>
            <a:endParaRPr lang="en-US" dirty="0"/>
          </a:p>
        </p:txBody>
      </p:sp>
      <p:sp>
        <p:nvSpPr>
          <p:cNvPr id="4" name="Slide Number Placeholder 3"/>
          <p:cNvSpPr>
            <a:spLocks noGrp="1"/>
          </p:cNvSpPr>
          <p:nvPr>
            <p:ph type="sldNum" sz="quarter" idx="10"/>
          </p:nvPr>
        </p:nvSpPr>
        <p:spPr/>
        <p:txBody>
          <a:bodyPr/>
          <a:lstStyle/>
          <a:p>
            <a:fld id="{D78BF83C-02E2-714E-BCD7-3BA85C55875E}" type="slidenum">
              <a:rPr lang="en-US" smtClean="0"/>
              <a:t>20</a:t>
            </a:fld>
            <a:endParaRPr lang="en-US"/>
          </a:p>
        </p:txBody>
      </p:sp>
    </p:spTree>
    <p:extLst>
      <p:ext uri="{BB962C8B-B14F-4D97-AF65-F5344CB8AC3E}">
        <p14:creationId xmlns:p14="http://schemas.microsoft.com/office/powerpoint/2010/main" val="116294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Biology from drop-</a:t>
            </a:r>
            <a:r>
              <a:rPr lang="en-US" dirty="0" err="1" smtClean="0"/>
              <a:t>seq</a:t>
            </a:r>
            <a:r>
              <a:rPr lang="en-US" dirty="0" smtClean="0"/>
              <a:t> paper; colors are consistent. Able to ID these sub populations in the retina</a:t>
            </a:r>
            <a:endParaRPr lang="en-US" dirty="0"/>
          </a:p>
        </p:txBody>
      </p:sp>
      <p:sp>
        <p:nvSpPr>
          <p:cNvPr id="4" name="Slide Number Placeholder 3"/>
          <p:cNvSpPr>
            <a:spLocks noGrp="1"/>
          </p:cNvSpPr>
          <p:nvPr>
            <p:ph type="sldNum" sz="quarter" idx="10"/>
          </p:nvPr>
        </p:nvSpPr>
        <p:spPr/>
        <p:txBody>
          <a:bodyPr/>
          <a:lstStyle/>
          <a:p>
            <a:fld id="{D78BF83C-02E2-714E-BCD7-3BA85C55875E}" type="slidenum">
              <a:rPr lang="en-US" smtClean="0"/>
              <a:t>21</a:t>
            </a:fld>
            <a:endParaRPr lang="en-US"/>
          </a:p>
        </p:txBody>
      </p:sp>
    </p:spTree>
    <p:extLst>
      <p:ext uri="{BB962C8B-B14F-4D97-AF65-F5344CB8AC3E}">
        <p14:creationId xmlns:p14="http://schemas.microsoft.com/office/powerpoint/2010/main" val="128850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Largest </a:t>
            </a:r>
            <a:r>
              <a:rPr lang="en-US" dirty="0" err="1" smtClean="0"/>
              <a:t>sc</a:t>
            </a:r>
            <a:r>
              <a:rPr lang="en-US" dirty="0" smtClean="0"/>
              <a:t> dataset that’s publically available</a:t>
            </a:r>
          </a:p>
          <a:p>
            <a:r>
              <a:rPr lang="en-US" dirty="0" smtClean="0"/>
              <a:t>This plot shows 1.3 million cells with k= 20 clusters!</a:t>
            </a:r>
          </a:p>
          <a:p>
            <a:r>
              <a:rPr lang="en-US" dirty="0" smtClean="0"/>
              <a:t>For HW 3, you will analyze a piece of this dataset. What are the biological functions</a:t>
            </a:r>
            <a:r>
              <a:rPr lang="en-US" baseline="0" dirty="0" smtClean="0"/>
              <a:t> of all these clusters?? Let’s find out!</a:t>
            </a:r>
            <a:endParaRPr lang="en-US" dirty="0"/>
          </a:p>
        </p:txBody>
      </p:sp>
      <p:sp>
        <p:nvSpPr>
          <p:cNvPr id="4" name="Slide Number Placeholder 3"/>
          <p:cNvSpPr>
            <a:spLocks noGrp="1"/>
          </p:cNvSpPr>
          <p:nvPr>
            <p:ph type="sldNum" sz="quarter" idx="10"/>
          </p:nvPr>
        </p:nvSpPr>
        <p:spPr/>
        <p:txBody>
          <a:bodyPr/>
          <a:lstStyle/>
          <a:p>
            <a:fld id="{D78BF83C-02E2-714E-BCD7-3BA85C55875E}" type="slidenum">
              <a:rPr lang="en-US" smtClean="0"/>
              <a:t>22</a:t>
            </a:fld>
            <a:endParaRPr lang="en-US"/>
          </a:p>
        </p:txBody>
      </p:sp>
    </p:spTree>
    <p:extLst>
      <p:ext uri="{BB962C8B-B14F-4D97-AF65-F5344CB8AC3E}">
        <p14:creationId xmlns:p14="http://schemas.microsoft.com/office/powerpoint/2010/main" val="1687164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imagine</a:t>
            </a:r>
            <a:r>
              <a:rPr lang="en-US" baseline="0" dirty="0" smtClean="0"/>
              <a:t> these three colors are 3 genes and we want to see if they are co-regulated. Say all the cells on the top left come from one tissue (e.g. lung). If we sequence these in bulk, all three are present, so we may (incorrectly) think that they are all co-expressed. </a:t>
            </a:r>
          </a:p>
          <a:p>
            <a:endParaRPr lang="en-US" baseline="0" dirty="0" smtClean="0"/>
          </a:p>
          <a:p>
            <a:r>
              <a:rPr lang="en-US" baseline="0" dirty="0" smtClean="0"/>
              <a:t>However, at single cell</a:t>
            </a:r>
            <a:r>
              <a:rPr lang="is-IS" baseline="0" dirty="0" smtClean="0"/>
              <a:t>… </a:t>
            </a:r>
          </a:p>
          <a:p>
            <a:endParaRPr lang="is-IS" baseline="0" dirty="0" smtClean="0"/>
          </a:p>
          <a:p>
            <a:r>
              <a:rPr lang="is-IS" baseline="0" dirty="0" smtClean="0"/>
              <a:t>=&gt; scRNA-Seq enables a better discover of reality</a:t>
            </a:r>
            <a:endParaRPr lang="en-US" dirty="0"/>
          </a:p>
        </p:txBody>
      </p:sp>
      <p:sp>
        <p:nvSpPr>
          <p:cNvPr id="4" name="Slide Number Placeholder 3"/>
          <p:cNvSpPr>
            <a:spLocks noGrp="1"/>
          </p:cNvSpPr>
          <p:nvPr>
            <p:ph type="sldNum" sz="quarter" idx="10"/>
          </p:nvPr>
        </p:nvSpPr>
        <p:spPr/>
        <p:txBody>
          <a:bodyPr/>
          <a:lstStyle/>
          <a:p>
            <a:fld id="{D78BF83C-02E2-714E-BCD7-3BA85C55875E}" type="slidenum">
              <a:rPr lang="en-US" smtClean="0"/>
              <a:t>4</a:t>
            </a:fld>
            <a:endParaRPr lang="en-US"/>
          </a:p>
        </p:txBody>
      </p:sp>
    </p:spTree>
    <p:extLst>
      <p:ext uri="{BB962C8B-B14F-4D97-AF65-F5344CB8AC3E}">
        <p14:creationId xmlns:p14="http://schemas.microsoft.com/office/powerpoint/2010/main" val="1752501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a:t>
            </a:r>
            <a:r>
              <a:rPr lang="en-US" dirty="0" err="1" smtClean="0"/>
              <a:t>scRNA</a:t>
            </a:r>
            <a:r>
              <a:rPr lang="en-US" dirty="0" smtClean="0"/>
              <a:t> datasets</a:t>
            </a:r>
            <a:r>
              <a:rPr lang="en-US" baseline="0" dirty="0" smtClean="0"/>
              <a:t> can be broken up into these three categories</a:t>
            </a:r>
          </a:p>
          <a:p>
            <a:r>
              <a:rPr lang="en-US" baseline="0" dirty="0" smtClean="0"/>
              <a:t>1) No ordering to the cells like </a:t>
            </a:r>
            <a:r>
              <a:rPr lang="en-US" baseline="0" dirty="0" err="1" smtClean="0"/>
              <a:t>pbmcs</a:t>
            </a:r>
            <a:endParaRPr lang="en-US" baseline="0" dirty="0" smtClean="0"/>
          </a:p>
          <a:p>
            <a:r>
              <a:rPr lang="en-US" dirty="0" smtClean="0"/>
              <a:t>2) Spatial</a:t>
            </a:r>
            <a:r>
              <a:rPr lang="en-US" baseline="0" dirty="0" smtClean="0"/>
              <a:t> information from fixed tissue like the brain</a:t>
            </a:r>
          </a:p>
          <a:p>
            <a:r>
              <a:rPr lang="en-US" baseline="0" dirty="0" smtClean="0"/>
              <a:t>3) Temporal information like forced differentiation</a:t>
            </a:r>
            <a:endParaRPr lang="en-US" dirty="0"/>
          </a:p>
        </p:txBody>
      </p:sp>
      <p:sp>
        <p:nvSpPr>
          <p:cNvPr id="4" name="Slide Number Placeholder 3"/>
          <p:cNvSpPr>
            <a:spLocks noGrp="1"/>
          </p:cNvSpPr>
          <p:nvPr>
            <p:ph type="sldNum" sz="quarter" idx="10"/>
          </p:nvPr>
        </p:nvSpPr>
        <p:spPr/>
        <p:txBody>
          <a:bodyPr/>
          <a:lstStyle/>
          <a:p>
            <a:fld id="{D78BF83C-02E2-714E-BCD7-3BA85C55875E}" type="slidenum">
              <a:rPr lang="en-US" smtClean="0"/>
              <a:t>5</a:t>
            </a:fld>
            <a:endParaRPr lang="en-US"/>
          </a:p>
        </p:txBody>
      </p:sp>
    </p:spTree>
    <p:extLst>
      <p:ext uri="{BB962C8B-B14F-4D97-AF65-F5344CB8AC3E}">
        <p14:creationId xmlns:p14="http://schemas.microsoft.com/office/powerpoint/2010/main" val="754346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when there isn’t explicit ordering, we can infer it using a variety of software tools</a:t>
            </a:r>
            <a:endParaRPr lang="en-US" dirty="0"/>
          </a:p>
        </p:txBody>
      </p:sp>
      <p:sp>
        <p:nvSpPr>
          <p:cNvPr id="4" name="Slide Number Placeholder 3"/>
          <p:cNvSpPr>
            <a:spLocks noGrp="1"/>
          </p:cNvSpPr>
          <p:nvPr>
            <p:ph type="sldNum" sz="quarter" idx="10"/>
          </p:nvPr>
        </p:nvSpPr>
        <p:spPr/>
        <p:txBody>
          <a:bodyPr/>
          <a:lstStyle/>
          <a:p>
            <a:fld id="{D78BF83C-02E2-714E-BCD7-3BA85C55875E}" type="slidenum">
              <a:rPr lang="en-US" smtClean="0"/>
              <a:t>6</a:t>
            </a:fld>
            <a:endParaRPr lang="en-US"/>
          </a:p>
        </p:txBody>
      </p:sp>
    </p:spTree>
    <p:extLst>
      <p:ext uri="{BB962C8B-B14F-4D97-AF65-F5344CB8AC3E}">
        <p14:creationId xmlns:p14="http://schemas.microsoft.com/office/powerpoint/2010/main" val="1807387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highlights of </a:t>
            </a:r>
            <a:r>
              <a:rPr lang="en-US" dirty="0" err="1" smtClean="0"/>
              <a:t>scRNA</a:t>
            </a:r>
            <a:r>
              <a:rPr lang="en-US" dirty="0" smtClean="0"/>
              <a:t>-Seq</a:t>
            </a:r>
            <a:endParaRPr lang="en-US" dirty="0"/>
          </a:p>
        </p:txBody>
      </p:sp>
      <p:sp>
        <p:nvSpPr>
          <p:cNvPr id="4" name="Slide Number Placeholder 3"/>
          <p:cNvSpPr>
            <a:spLocks noGrp="1"/>
          </p:cNvSpPr>
          <p:nvPr>
            <p:ph type="sldNum" sz="quarter" idx="10"/>
          </p:nvPr>
        </p:nvSpPr>
        <p:spPr/>
        <p:txBody>
          <a:bodyPr/>
          <a:lstStyle/>
          <a:p>
            <a:fld id="{D78BF83C-02E2-714E-BCD7-3BA85C55875E}" type="slidenum">
              <a:rPr lang="en-US" smtClean="0"/>
              <a:t>7</a:t>
            </a:fld>
            <a:endParaRPr lang="en-US"/>
          </a:p>
        </p:txBody>
      </p:sp>
    </p:spTree>
    <p:extLst>
      <p:ext uri="{BB962C8B-B14F-4D97-AF65-F5344CB8AC3E}">
        <p14:creationId xmlns:p14="http://schemas.microsoft.com/office/powerpoint/2010/main" val="1924696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of major techniques. </a:t>
            </a:r>
            <a:endParaRPr lang="en-US" dirty="0"/>
          </a:p>
        </p:txBody>
      </p:sp>
      <p:sp>
        <p:nvSpPr>
          <p:cNvPr id="4" name="Slide Number Placeholder 3"/>
          <p:cNvSpPr>
            <a:spLocks noGrp="1"/>
          </p:cNvSpPr>
          <p:nvPr>
            <p:ph type="sldNum" sz="quarter" idx="10"/>
          </p:nvPr>
        </p:nvSpPr>
        <p:spPr/>
        <p:txBody>
          <a:bodyPr/>
          <a:lstStyle/>
          <a:p>
            <a:fld id="{D78BF83C-02E2-714E-BCD7-3BA85C55875E}" type="slidenum">
              <a:rPr lang="en-US" smtClean="0"/>
              <a:t>8</a:t>
            </a:fld>
            <a:endParaRPr lang="en-US"/>
          </a:p>
        </p:txBody>
      </p:sp>
    </p:spTree>
    <p:extLst>
      <p:ext uri="{BB962C8B-B14F-4D97-AF65-F5344CB8AC3E}">
        <p14:creationId xmlns:p14="http://schemas.microsoft.com/office/powerpoint/2010/main" val="925856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 dropout as a zero in the counts matrix</a:t>
            </a:r>
            <a:endParaRPr lang="en-US" dirty="0"/>
          </a:p>
        </p:txBody>
      </p:sp>
      <p:sp>
        <p:nvSpPr>
          <p:cNvPr id="4" name="Slide Number Placeholder 3"/>
          <p:cNvSpPr>
            <a:spLocks noGrp="1"/>
          </p:cNvSpPr>
          <p:nvPr>
            <p:ph type="sldNum" sz="quarter" idx="10"/>
          </p:nvPr>
        </p:nvSpPr>
        <p:spPr/>
        <p:txBody>
          <a:bodyPr/>
          <a:lstStyle/>
          <a:p>
            <a:fld id="{D78BF83C-02E2-714E-BCD7-3BA85C55875E}" type="slidenum">
              <a:rPr lang="en-US" smtClean="0"/>
              <a:t>9</a:t>
            </a:fld>
            <a:endParaRPr lang="en-US"/>
          </a:p>
        </p:txBody>
      </p:sp>
    </p:spTree>
    <p:extLst>
      <p:ext uri="{BB962C8B-B14F-4D97-AF65-F5344CB8AC3E}">
        <p14:creationId xmlns:p14="http://schemas.microsoft.com/office/powerpoint/2010/main" val="1853634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Tagging</a:t>
            </a:r>
            <a:r>
              <a:rPr lang="en-US" baseline="0" dirty="0" smtClean="0"/>
              <a:t> mRNA to remove biases from PCR duplications</a:t>
            </a:r>
            <a:endParaRPr lang="en-US" dirty="0"/>
          </a:p>
        </p:txBody>
      </p:sp>
      <p:sp>
        <p:nvSpPr>
          <p:cNvPr id="4" name="Slide Number Placeholder 3"/>
          <p:cNvSpPr>
            <a:spLocks noGrp="1"/>
          </p:cNvSpPr>
          <p:nvPr>
            <p:ph type="sldNum" sz="quarter" idx="10"/>
          </p:nvPr>
        </p:nvSpPr>
        <p:spPr/>
        <p:txBody>
          <a:bodyPr/>
          <a:lstStyle/>
          <a:p>
            <a:fld id="{D78BF83C-02E2-714E-BCD7-3BA85C55875E}" type="slidenum">
              <a:rPr lang="en-US" smtClean="0"/>
              <a:t>11</a:t>
            </a:fld>
            <a:endParaRPr lang="en-US"/>
          </a:p>
        </p:txBody>
      </p:sp>
    </p:spTree>
    <p:extLst>
      <p:ext uri="{BB962C8B-B14F-4D97-AF65-F5344CB8AC3E}">
        <p14:creationId xmlns:p14="http://schemas.microsoft.com/office/powerpoint/2010/main" val="1619957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Drop-</a:t>
            </a:r>
            <a:r>
              <a:rPr lang="en-US" dirty="0" err="1" smtClean="0"/>
              <a:t>seq</a:t>
            </a:r>
            <a:r>
              <a:rPr lang="en-US" dirty="0" smtClean="0"/>
              <a:t> overview. Cells mix with reagents in a droplet. RNA attaches to particle with specific barcode, </a:t>
            </a:r>
            <a:r>
              <a:rPr lang="en-US" dirty="0" err="1" smtClean="0"/>
              <a:t>etc</a:t>
            </a:r>
            <a:r>
              <a:rPr lang="en-US" dirty="0" smtClean="0"/>
              <a:t>, etc. </a:t>
            </a:r>
            <a:endParaRPr lang="en-US" dirty="0"/>
          </a:p>
        </p:txBody>
      </p:sp>
      <p:sp>
        <p:nvSpPr>
          <p:cNvPr id="4" name="Slide Number Placeholder 3"/>
          <p:cNvSpPr>
            <a:spLocks noGrp="1"/>
          </p:cNvSpPr>
          <p:nvPr>
            <p:ph type="sldNum" sz="quarter" idx="10"/>
          </p:nvPr>
        </p:nvSpPr>
        <p:spPr/>
        <p:txBody>
          <a:bodyPr/>
          <a:lstStyle/>
          <a:p>
            <a:fld id="{D78BF83C-02E2-714E-BCD7-3BA85C55875E}" type="slidenum">
              <a:rPr lang="en-US" smtClean="0"/>
              <a:t>14</a:t>
            </a:fld>
            <a:endParaRPr lang="en-US"/>
          </a:p>
        </p:txBody>
      </p:sp>
    </p:spTree>
    <p:extLst>
      <p:ext uri="{BB962C8B-B14F-4D97-AF65-F5344CB8AC3E}">
        <p14:creationId xmlns:p14="http://schemas.microsoft.com/office/powerpoint/2010/main" val="966746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3BEF753-2D70-9746-A945-DCA2AD62C314}" type="datetimeFigureOut">
              <a:rPr lang="en-US" smtClean="0"/>
              <a:t>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35BAB-3141-0A43-964F-815C19ACF0AC}" type="slidenum">
              <a:rPr lang="en-US" smtClean="0"/>
              <a:t>‹#›</a:t>
            </a:fld>
            <a:endParaRPr lang="en-US"/>
          </a:p>
        </p:txBody>
      </p:sp>
    </p:spTree>
    <p:extLst>
      <p:ext uri="{BB962C8B-B14F-4D97-AF65-F5344CB8AC3E}">
        <p14:creationId xmlns:p14="http://schemas.microsoft.com/office/powerpoint/2010/main" val="405428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BEF753-2D70-9746-A945-DCA2AD62C314}" type="datetimeFigureOut">
              <a:rPr lang="en-US" smtClean="0"/>
              <a:t>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35BAB-3141-0A43-964F-815C19ACF0AC}" type="slidenum">
              <a:rPr lang="en-US" smtClean="0"/>
              <a:t>‹#›</a:t>
            </a:fld>
            <a:endParaRPr lang="en-US"/>
          </a:p>
        </p:txBody>
      </p:sp>
    </p:spTree>
    <p:extLst>
      <p:ext uri="{BB962C8B-B14F-4D97-AF65-F5344CB8AC3E}">
        <p14:creationId xmlns:p14="http://schemas.microsoft.com/office/powerpoint/2010/main" val="1704810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BEF753-2D70-9746-A945-DCA2AD62C314}" type="datetimeFigureOut">
              <a:rPr lang="en-US" smtClean="0"/>
              <a:t>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35BAB-3141-0A43-964F-815C19ACF0AC}" type="slidenum">
              <a:rPr lang="en-US" smtClean="0"/>
              <a:t>‹#›</a:t>
            </a:fld>
            <a:endParaRPr lang="en-US"/>
          </a:p>
        </p:txBody>
      </p:sp>
    </p:spTree>
    <p:extLst>
      <p:ext uri="{BB962C8B-B14F-4D97-AF65-F5344CB8AC3E}">
        <p14:creationId xmlns:p14="http://schemas.microsoft.com/office/powerpoint/2010/main" val="1023658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BEF753-2D70-9746-A945-DCA2AD62C314}" type="datetimeFigureOut">
              <a:rPr lang="en-US" smtClean="0"/>
              <a:t>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35BAB-3141-0A43-964F-815C19ACF0AC}" type="slidenum">
              <a:rPr lang="en-US" smtClean="0"/>
              <a:t>‹#›</a:t>
            </a:fld>
            <a:endParaRPr lang="en-US"/>
          </a:p>
        </p:txBody>
      </p:sp>
    </p:spTree>
    <p:extLst>
      <p:ext uri="{BB962C8B-B14F-4D97-AF65-F5344CB8AC3E}">
        <p14:creationId xmlns:p14="http://schemas.microsoft.com/office/powerpoint/2010/main" val="63540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3BEF753-2D70-9746-A945-DCA2AD62C314}" type="datetimeFigureOut">
              <a:rPr lang="en-US" smtClean="0"/>
              <a:t>1/22/17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C35BAB-3141-0A43-964F-815C19ACF0AC}" type="slidenum">
              <a:rPr lang="en-US" smtClean="0"/>
              <a:t>‹#›</a:t>
            </a:fld>
            <a:endParaRPr lang="en-US"/>
          </a:p>
        </p:txBody>
      </p:sp>
    </p:spTree>
    <p:extLst>
      <p:ext uri="{BB962C8B-B14F-4D97-AF65-F5344CB8AC3E}">
        <p14:creationId xmlns:p14="http://schemas.microsoft.com/office/powerpoint/2010/main" val="623861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3BEF753-2D70-9746-A945-DCA2AD62C314}" type="datetimeFigureOut">
              <a:rPr lang="en-US" smtClean="0"/>
              <a:t>1/22/17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C35BAB-3141-0A43-964F-815C19ACF0AC}" type="slidenum">
              <a:rPr lang="en-US" smtClean="0"/>
              <a:t>‹#›</a:t>
            </a:fld>
            <a:endParaRPr lang="en-US"/>
          </a:p>
        </p:txBody>
      </p:sp>
    </p:spTree>
    <p:extLst>
      <p:ext uri="{BB962C8B-B14F-4D97-AF65-F5344CB8AC3E}">
        <p14:creationId xmlns:p14="http://schemas.microsoft.com/office/powerpoint/2010/main" val="1222191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3BEF753-2D70-9746-A945-DCA2AD62C314}" type="datetimeFigureOut">
              <a:rPr lang="en-US" smtClean="0"/>
              <a:t>1/22/17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C35BAB-3141-0A43-964F-815C19ACF0AC}" type="slidenum">
              <a:rPr lang="en-US" smtClean="0"/>
              <a:t>‹#›</a:t>
            </a:fld>
            <a:endParaRPr lang="en-US"/>
          </a:p>
        </p:txBody>
      </p:sp>
    </p:spTree>
    <p:extLst>
      <p:ext uri="{BB962C8B-B14F-4D97-AF65-F5344CB8AC3E}">
        <p14:creationId xmlns:p14="http://schemas.microsoft.com/office/powerpoint/2010/main" val="697322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3BEF753-2D70-9746-A945-DCA2AD62C314}" type="datetimeFigureOut">
              <a:rPr lang="en-US" smtClean="0"/>
              <a:t>1/22/17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C35BAB-3141-0A43-964F-815C19ACF0AC}" type="slidenum">
              <a:rPr lang="en-US" smtClean="0"/>
              <a:t>‹#›</a:t>
            </a:fld>
            <a:endParaRPr lang="en-US"/>
          </a:p>
        </p:txBody>
      </p:sp>
    </p:spTree>
    <p:extLst>
      <p:ext uri="{BB962C8B-B14F-4D97-AF65-F5344CB8AC3E}">
        <p14:creationId xmlns:p14="http://schemas.microsoft.com/office/powerpoint/2010/main" val="1082474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BEF753-2D70-9746-A945-DCA2AD62C314}" type="datetimeFigureOut">
              <a:rPr lang="en-US" smtClean="0"/>
              <a:t>1/22/17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C35BAB-3141-0A43-964F-815C19ACF0AC}" type="slidenum">
              <a:rPr lang="en-US" smtClean="0"/>
              <a:t>‹#›</a:t>
            </a:fld>
            <a:endParaRPr lang="en-US"/>
          </a:p>
        </p:txBody>
      </p:sp>
    </p:spTree>
    <p:extLst>
      <p:ext uri="{BB962C8B-B14F-4D97-AF65-F5344CB8AC3E}">
        <p14:creationId xmlns:p14="http://schemas.microsoft.com/office/powerpoint/2010/main" val="1820611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BEF753-2D70-9746-A945-DCA2AD62C314}" type="datetimeFigureOut">
              <a:rPr lang="en-US" smtClean="0"/>
              <a:t>1/22/17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C35BAB-3141-0A43-964F-815C19ACF0AC}" type="slidenum">
              <a:rPr lang="en-US" smtClean="0"/>
              <a:t>‹#›</a:t>
            </a:fld>
            <a:endParaRPr lang="en-US"/>
          </a:p>
        </p:txBody>
      </p:sp>
    </p:spTree>
    <p:extLst>
      <p:ext uri="{BB962C8B-B14F-4D97-AF65-F5344CB8AC3E}">
        <p14:creationId xmlns:p14="http://schemas.microsoft.com/office/powerpoint/2010/main" val="1674209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BEF753-2D70-9746-A945-DCA2AD62C314}" type="datetimeFigureOut">
              <a:rPr lang="en-US" smtClean="0"/>
              <a:t>1/22/17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C35BAB-3141-0A43-964F-815C19ACF0AC}" type="slidenum">
              <a:rPr lang="en-US" smtClean="0"/>
              <a:t>‹#›</a:t>
            </a:fld>
            <a:endParaRPr lang="en-US"/>
          </a:p>
        </p:txBody>
      </p:sp>
    </p:spTree>
    <p:extLst>
      <p:ext uri="{BB962C8B-B14F-4D97-AF65-F5344CB8AC3E}">
        <p14:creationId xmlns:p14="http://schemas.microsoft.com/office/powerpoint/2010/main" val="21032477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BEF753-2D70-9746-A945-DCA2AD62C314}" type="datetimeFigureOut">
              <a:rPr lang="en-US" smtClean="0"/>
              <a:t>1/22/17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C35BAB-3141-0A43-964F-815C19ACF0AC}" type="slidenum">
              <a:rPr lang="en-US" smtClean="0"/>
              <a:t>‹#›</a:t>
            </a:fld>
            <a:endParaRPr lang="en-US"/>
          </a:p>
        </p:txBody>
      </p:sp>
    </p:spTree>
    <p:extLst>
      <p:ext uri="{BB962C8B-B14F-4D97-AF65-F5344CB8AC3E}">
        <p14:creationId xmlns:p14="http://schemas.microsoft.com/office/powerpoint/2010/main" val="1947926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scRNA</a:t>
            </a:r>
            <a:r>
              <a:rPr lang="en-US" dirty="0" smtClean="0"/>
              <a:t>-Seq</a:t>
            </a:r>
            <a:endParaRPr lang="en-US" dirty="0"/>
          </a:p>
        </p:txBody>
      </p:sp>
      <p:sp>
        <p:nvSpPr>
          <p:cNvPr id="3" name="Subtitle 2"/>
          <p:cNvSpPr>
            <a:spLocks noGrp="1"/>
          </p:cNvSpPr>
          <p:nvPr>
            <p:ph type="subTitle" idx="1"/>
          </p:nvPr>
        </p:nvSpPr>
        <p:spPr/>
        <p:txBody>
          <a:bodyPr/>
          <a:lstStyle/>
          <a:p>
            <a:r>
              <a:rPr lang="en-US" dirty="0" smtClean="0"/>
              <a:t>STAT115</a:t>
            </a:r>
            <a:endParaRPr lang="en-US" dirty="0"/>
          </a:p>
        </p:txBody>
      </p:sp>
    </p:spTree>
    <p:extLst>
      <p:ext uri="{BB962C8B-B14F-4D97-AF65-F5344CB8AC3E}">
        <p14:creationId xmlns:p14="http://schemas.microsoft.com/office/powerpoint/2010/main" val="11384932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44194" y="6488668"/>
            <a:ext cx="2795637" cy="369332"/>
          </a:xfrm>
          <a:prstGeom prst="rect">
            <a:avLst/>
          </a:prstGeom>
        </p:spPr>
        <p:txBody>
          <a:bodyPr wrap="none">
            <a:spAutoFit/>
          </a:bodyPr>
          <a:lstStyle/>
          <a:p>
            <a:r>
              <a:rPr lang="en-US" dirty="0" smtClean="0"/>
              <a:t>From </a:t>
            </a:r>
            <a:r>
              <a:rPr lang="en-US" dirty="0" err="1" smtClean="0"/>
              <a:t>Ziegenhain</a:t>
            </a:r>
            <a:r>
              <a:rPr lang="en-US" dirty="0" smtClean="0"/>
              <a:t> </a:t>
            </a:r>
            <a:r>
              <a:rPr lang="en-US" i="1" dirty="0" smtClean="0"/>
              <a:t>et al. </a:t>
            </a:r>
            <a:r>
              <a:rPr lang="en-US" dirty="0" smtClean="0"/>
              <a:t>2017</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966"/>
          <a:stretch/>
        </p:blipFill>
        <p:spPr>
          <a:xfrm>
            <a:off x="3114929" y="1065022"/>
            <a:ext cx="6054165" cy="542364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711" y="409940"/>
            <a:ext cx="8864600" cy="571500"/>
          </a:xfrm>
          <a:prstGeom prst="rect">
            <a:avLst/>
          </a:prstGeom>
        </p:spPr>
      </p:pic>
    </p:spTree>
    <p:extLst>
      <p:ext uri="{BB962C8B-B14F-4D97-AF65-F5344CB8AC3E}">
        <p14:creationId xmlns:p14="http://schemas.microsoft.com/office/powerpoint/2010/main" val="4390672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UMIs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5100" y="0"/>
            <a:ext cx="4240652" cy="6858000"/>
          </a:xfrm>
          <a:prstGeom prst="rect">
            <a:avLst/>
          </a:prstGeom>
        </p:spPr>
      </p:pic>
    </p:spTree>
    <p:extLst>
      <p:ext uri="{BB962C8B-B14F-4D97-AF65-F5344CB8AC3E}">
        <p14:creationId xmlns:p14="http://schemas.microsoft.com/office/powerpoint/2010/main" val="10865584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Notable</a:t>
            </a:r>
            <a:endParaRPr lang="en-US" dirty="0"/>
          </a:p>
        </p:txBody>
      </p:sp>
      <p:sp>
        <p:nvSpPr>
          <p:cNvPr id="3" name="Content Placeholder 2"/>
          <p:cNvSpPr>
            <a:spLocks noGrp="1"/>
          </p:cNvSpPr>
          <p:nvPr>
            <p:ph idx="1"/>
          </p:nvPr>
        </p:nvSpPr>
        <p:spPr/>
        <p:txBody>
          <a:bodyPr/>
          <a:lstStyle/>
          <a:p>
            <a:r>
              <a:rPr lang="en-US" dirty="0" smtClean="0"/>
              <a:t>Droplet-based (</a:t>
            </a:r>
            <a:r>
              <a:rPr lang="en-US" dirty="0" err="1" smtClean="0"/>
              <a:t>inDrop</a:t>
            </a:r>
            <a:r>
              <a:rPr lang="en-US" dirty="0" smtClean="0"/>
              <a:t>, Drop-Seq, 10X)</a:t>
            </a:r>
          </a:p>
          <a:p>
            <a:pPr lvl="1"/>
            <a:r>
              <a:rPr lang="en-US" dirty="0" smtClean="0"/>
              <a:t>Cheaper/cell</a:t>
            </a:r>
          </a:p>
          <a:p>
            <a:pPr lvl="1"/>
            <a:r>
              <a:rPr lang="en-US" dirty="0" smtClean="0"/>
              <a:t>Can produce many more cells/batch</a:t>
            </a:r>
          </a:p>
          <a:p>
            <a:pPr lvl="1"/>
            <a:r>
              <a:rPr lang="en-US" dirty="0" smtClean="0"/>
              <a:t>Use UMIs (more robust to PCR bias)</a:t>
            </a:r>
          </a:p>
          <a:p>
            <a:r>
              <a:rPr lang="en-US" dirty="0" smtClean="0"/>
              <a:t>SMART-Seq</a:t>
            </a:r>
          </a:p>
          <a:p>
            <a:pPr lvl="1"/>
            <a:r>
              <a:rPr lang="en-US" dirty="0" smtClean="0"/>
              <a:t>Full length (splicing analyses)</a:t>
            </a:r>
          </a:p>
          <a:p>
            <a:pPr lvl="1"/>
            <a:r>
              <a:rPr lang="en-US" dirty="0" smtClean="0"/>
              <a:t>Lower dropout/better detection</a:t>
            </a:r>
          </a:p>
          <a:p>
            <a:endParaRPr lang="en-US" dirty="0"/>
          </a:p>
        </p:txBody>
      </p:sp>
    </p:spTree>
    <p:extLst>
      <p:ext uri="{BB962C8B-B14F-4D97-AF65-F5344CB8AC3E}">
        <p14:creationId xmlns:p14="http://schemas.microsoft.com/office/powerpoint/2010/main" val="917748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36800"/>
            <a:ext cx="12192000" cy="2160309"/>
          </a:xfrm>
          <a:prstGeom prst="rect">
            <a:avLst/>
          </a:prstGeom>
        </p:spPr>
      </p:pic>
      <p:sp>
        <p:nvSpPr>
          <p:cNvPr id="5" name="Rectangle 4"/>
          <p:cNvSpPr/>
          <p:nvPr/>
        </p:nvSpPr>
        <p:spPr>
          <a:xfrm>
            <a:off x="4617043" y="6488668"/>
            <a:ext cx="2602059" cy="369332"/>
          </a:xfrm>
          <a:prstGeom prst="rect">
            <a:avLst/>
          </a:prstGeom>
        </p:spPr>
        <p:txBody>
          <a:bodyPr wrap="none">
            <a:spAutoFit/>
          </a:bodyPr>
          <a:lstStyle/>
          <a:p>
            <a:r>
              <a:rPr lang="en-US" dirty="0" smtClean="0"/>
              <a:t>From </a:t>
            </a:r>
            <a:r>
              <a:rPr lang="en-US" dirty="0" err="1" smtClean="0"/>
              <a:t>Macosko</a:t>
            </a:r>
            <a:r>
              <a:rPr lang="en-US" dirty="0" smtClean="0"/>
              <a:t> </a:t>
            </a:r>
            <a:r>
              <a:rPr lang="en-US" i="1" dirty="0" smtClean="0"/>
              <a:t>et al. </a:t>
            </a:r>
            <a:r>
              <a:rPr lang="en-US" dirty="0" smtClean="0"/>
              <a:t>2015</a:t>
            </a:r>
            <a:endParaRPr lang="en-US" dirty="0"/>
          </a:p>
        </p:txBody>
      </p:sp>
      <p:sp>
        <p:nvSpPr>
          <p:cNvPr id="6" name="TextBox 5"/>
          <p:cNvSpPr txBox="1"/>
          <p:nvPr/>
        </p:nvSpPr>
        <p:spPr>
          <a:xfrm>
            <a:off x="3165165" y="345241"/>
            <a:ext cx="5861669" cy="830997"/>
          </a:xfrm>
          <a:prstGeom prst="rect">
            <a:avLst/>
          </a:prstGeom>
          <a:noFill/>
        </p:spPr>
        <p:txBody>
          <a:bodyPr wrap="none" rtlCol="0">
            <a:spAutoFit/>
          </a:bodyPr>
          <a:lstStyle/>
          <a:p>
            <a:r>
              <a:rPr lang="en-US" sz="4800" b="1" dirty="0" err="1" smtClean="0"/>
              <a:t>scRNA</a:t>
            </a:r>
            <a:r>
              <a:rPr lang="en-US" sz="4800" b="1" dirty="0" smtClean="0"/>
              <a:t>-Seq in Droplets</a:t>
            </a:r>
            <a:endParaRPr lang="en-US" sz="4800" b="1" dirty="0"/>
          </a:p>
        </p:txBody>
      </p:sp>
    </p:spTree>
    <p:extLst>
      <p:ext uri="{BB962C8B-B14F-4D97-AF65-F5344CB8AC3E}">
        <p14:creationId xmlns:p14="http://schemas.microsoft.com/office/powerpoint/2010/main" val="19548308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7906"/>
            <a:ext cx="12192000" cy="288675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64657"/>
            <a:ext cx="12192000" cy="3329881"/>
          </a:xfrm>
          <a:prstGeom prst="rect">
            <a:avLst/>
          </a:prstGeom>
        </p:spPr>
      </p:pic>
      <p:sp>
        <p:nvSpPr>
          <p:cNvPr id="7" name="Rectangle 6"/>
          <p:cNvSpPr/>
          <p:nvPr/>
        </p:nvSpPr>
        <p:spPr>
          <a:xfrm>
            <a:off x="4617043" y="6488668"/>
            <a:ext cx="2602059" cy="369332"/>
          </a:xfrm>
          <a:prstGeom prst="rect">
            <a:avLst/>
          </a:prstGeom>
        </p:spPr>
        <p:txBody>
          <a:bodyPr wrap="none">
            <a:spAutoFit/>
          </a:bodyPr>
          <a:lstStyle/>
          <a:p>
            <a:r>
              <a:rPr lang="en-US" dirty="0" smtClean="0"/>
              <a:t>From </a:t>
            </a:r>
            <a:r>
              <a:rPr lang="en-US" dirty="0" err="1" smtClean="0"/>
              <a:t>Macosko</a:t>
            </a:r>
            <a:r>
              <a:rPr lang="en-US" dirty="0" smtClean="0"/>
              <a:t> </a:t>
            </a:r>
            <a:r>
              <a:rPr lang="en-US" i="1" dirty="0" smtClean="0"/>
              <a:t>et al. </a:t>
            </a:r>
            <a:r>
              <a:rPr lang="en-US" dirty="0" smtClean="0"/>
              <a:t>2015</a:t>
            </a:r>
            <a:endParaRPr lang="en-US" dirty="0"/>
          </a:p>
        </p:txBody>
      </p:sp>
    </p:spTree>
    <p:extLst>
      <p:ext uri="{BB962C8B-B14F-4D97-AF65-F5344CB8AC3E}">
        <p14:creationId xmlns:p14="http://schemas.microsoft.com/office/powerpoint/2010/main" val="820488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36700"/>
            <a:ext cx="12192000" cy="3761611"/>
          </a:xfrm>
          <a:prstGeom prst="rect">
            <a:avLst/>
          </a:prstGeom>
        </p:spPr>
      </p:pic>
      <p:sp>
        <p:nvSpPr>
          <p:cNvPr id="5" name="Rectangle 4"/>
          <p:cNvSpPr/>
          <p:nvPr/>
        </p:nvSpPr>
        <p:spPr>
          <a:xfrm>
            <a:off x="4617043" y="6488668"/>
            <a:ext cx="2602059" cy="369332"/>
          </a:xfrm>
          <a:prstGeom prst="rect">
            <a:avLst/>
          </a:prstGeom>
        </p:spPr>
        <p:txBody>
          <a:bodyPr wrap="none">
            <a:spAutoFit/>
          </a:bodyPr>
          <a:lstStyle/>
          <a:p>
            <a:r>
              <a:rPr lang="en-US" dirty="0" smtClean="0"/>
              <a:t>From </a:t>
            </a:r>
            <a:r>
              <a:rPr lang="en-US" dirty="0" err="1" smtClean="0"/>
              <a:t>Macosko</a:t>
            </a:r>
            <a:r>
              <a:rPr lang="en-US" dirty="0" smtClean="0"/>
              <a:t> </a:t>
            </a:r>
            <a:r>
              <a:rPr lang="en-US" i="1" dirty="0" smtClean="0"/>
              <a:t>et al. </a:t>
            </a:r>
            <a:r>
              <a:rPr lang="en-US" dirty="0" smtClean="0"/>
              <a:t>2015</a:t>
            </a:r>
            <a:endParaRPr lang="en-US" dirty="0"/>
          </a:p>
        </p:txBody>
      </p:sp>
    </p:spTree>
    <p:extLst>
      <p:ext uri="{BB962C8B-B14F-4D97-AF65-F5344CB8AC3E}">
        <p14:creationId xmlns:p14="http://schemas.microsoft.com/office/powerpoint/2010/main" val="7951036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tell if it’s working?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4863" y="1425482"/>
            <a:ext cx="5926418" cy="5063186"/>
          </a:xfrm>
          <a:prstGeom prst="rect">
            <a:avLst/>
          </a:prstGeom>
        </p:spPr>
      </p:pic>
      <p:sp>
        <p:nvSpPr>
          <p:cNvPr id="5" name="Rectangle 4"/>
          <p:cNvSpPr/>
          <p:nvPr/>
        </p:nvSpPr>
        <p:spPr>
          <a:xfrm>
            <a:off x="4617043" y="6488668"/>
            <a:ext cx="2602059" cy="369332"/>
          </a:xfrm>
          <a:prstGeom prst="rect">
            <a:avLst/>
          </a:prstGeom>
        </p:spPr>
        <p:txBody>
          <a:bodyPr wrap="none">
            <a:spAutoFit/>
          </a:bodyPr>
          <a:lstStyle/>
          <a:p>
            <a:r>
              <a:rPr lang="en-US" dirty="0" smtClean="0"/>
              <a:t>From </a:t>
            </a:r>
            <a:r>
              <a:rPr lang="en-US" dirty="0" err="1" smtClean="0"/>
              <a:t>Macosko</a:t>
            </a:r>
            <a:r>
              <a:rPr lang="en-US" dirty="0" smtClean="0"/>
              <a:t> </a:t>
            </a:r>
            <a:r>
              <a:rPr lang="en-US" i="1" dirty="0" smtClean="0"/>
              <a:t>et al. </a:t>
            </a:r>
            <a:r>
              <a:rPr lang="en-US" dirty="0" smtClean="0"/>
              <a:t>2015</a:t>
            </a:r>
            <a:endParaRPr lang="en-US" dirty="0"/>
          </a:p>
        </p:txBody>
      </p:sp>
    </p:spTree>
    <p:extLst>
      <p:ext uri="{BB962C8B-B14F-4D97-AF65-F5344CB8AC3E}">
        <p14:creationId xmlns:p14="http://schemas.microsoft.com/office/powerpoint/2010/main" val="2315695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520749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44194" y="6488668"/>
            <a:ext cx="3012684" cy="369332"/>
          </a:xfrm>
          <a:prstGeom prst="rect">
            <a:avLst/>
          </a:prstGeom>
        </p:spPr>
        <p:txBody>
          <a:bodyPr wrap="none">
            <a:spAutoFit/>
          </a:bodyPr>
          <a:lstStyle/>
          <a:p>
            <a:r>
              <a:rPr lang="en-US" dirty="0" smtClean="0"/>
              <a:t>From </a:t>
            </a:r>
            <a:r>
              <a:rPr lang="en-US" dirty="0" err="1" smtClean="0"/>
              <a:t>Kolodziejczyk</a:t>
            </a:r>
            <a:r>
              <a:rPr lang="en-US" dirty="0" smtClean="0"/>
              <a:t> </a:t>
            </a:r>
            <a:r>
              <a:rPr lang="en-US" i="1" dirty="0" smtClean="0"/>
              <a:t>et al. </a:t>
            </a:r>
            <a:r>
              <a:rPr lang="en-US" dirty="0" smtClean="0"/>
              <a:t>2015</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2587" y="537883"/>
            <a:ext cx="9179859" cy="5154564"/>
          </a:xfrm>
          <a:prstGeom prst="rect">
            <a:avLst/>
          </a:prstGeom>
        </p:spPr>
      </p:pic>
      <p:sp>
        <p:nvSpPr>
          <p:cNvPr id="6" name="Oval 5"/>
          <p:cNvSpPr/>
          <p:nvPr/>
        </p:nvSpPr>
        <p:spPr>
          <a:xfrm>
            <a:off x="4428565" y="2761129"/>
            <a:ext cx="2043951" cy="2043953"/>
          </a:xfrm>
          <a:prstGeom prst="ellipse">
            <a:avLst/>
          </a:prstGeom>
          <a:noFill/>
          <a:ln w="476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47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steps</a:t>
            </a:r>
            <a:endParaRPr lang="en-US" dirty="0"/>
          </a:p>
        </p:txBody>
      </p:sp>
      <p:sp>
        <p:nvSpPr>
          <p:cNvPr id="3" name="Content Placeholder 2"/>
          <p:cNvSpPr>
            <a:spLocks noGrp="1"/>
          </p:cNvSpPr>
          <p:nvPr>
            <p:ph idx="1"/>
          </p:nvPr>
        </p:nvSpPr>
        <p:spPr/>
        <p:txBody>
          <a:bodyPr/>
          <a:lstStyle/>
          <a:p>
            <a:r>
              <a:rPr lang="en-US" dirty="0" smtClean="0"/>
              <a:t>Filter genes/cells</a:t>
            </a:r>
          </a:p>
          <a:p>
            <a:r>
              <a:rPr lang="en-US" dirty="0" smtClean="0"/>
              <a:t>Principle component analysis</a:t>
            </a:r>
          </a:p>
          <a:p>
            <a:pPr lvl="1"/>
            <a:r>
              <a:rPr lang="en-US" dirty="0" smtClean="0"/>
              <a:t>Create per-cell features to account for dropout</a:t>
            </a:r>
          </a:p>
          <a:p>
            <a:r>
              <a:rPr lang="en-US" dirty="0" smtClean="0"/>
              <a:t>Clustering on PCs</a:t>
            </a:r>
          </a:p>
          <a:p>
            <a:pPr lvl="1"/>
            <a:r>
              <a:rPr lang="en-US" dirty="0" smtClean="0"/>
              <a:t>Data-driven determination of populations</a:t>
            </a:r>
          </a:p>
          <a:p>
            <a:pPr lvl="1"/>
            <a:r>
              <a:rPr lang="en-US" dirty="0" smtClean="0"/>
              <a:t>Discover rare subtypes</a:t>
            </a:r>
          </a:p>
          <a:p>
            <a:r>
              <a:rPr lang="en-US" dirty="0" smtClean="0"/>
              <a:t>2D visualization using </a:t>
            </a:r>
            <a:r>
              <a:rPr lang="en-US" dirty="0" err="1" smtClean="0"/>
              <a:t>tSNE</a:t>
            </a:r>
            <a:r>
              <a:rPr lang="en-US" dirty="0" smtClean="0"/>
              <a:t> </a:t>
            </a:r>
          </a:p>
          <a:p>
            <a:pPr lvl="1"/>
            <a:r>
              <a:rPr lang="en-US" dirty="0" smtClean="0"/>
              <a:t>Non-linear dimension reduction</a:t>
            </a:r>
          </a:p>
          <a:p>
            <a:r>
              <a:rPr lang="en-US" dirty="0" smtClean="0"/>
              <a:t>Characterize clusters/look for biology</a:t>
            </a:r>
            <a:endParaRPr lang="en-US" dirty="0"/>
          </a:p>
        </p:txBody>
      </p:sp>
    </p:spTree>
    <p:extLst>
      <p:ext uri="{BB962C8B-B14F-4D97-AF65-F5344CB8AC3E}">
        <p14:creationId xmlns:p14="http://schemas.microsoft.com/office/powerpoint/2010/main" val="17937651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Motivation/Timeline</a:t>
            </a:r>
          </a:p>
          <a:p>
            <a:r>
              <a:rPr lang="en-US" dirty="0" smtClean="0"/>
              <a:t>Biological Questions</a:t>
            </a:r>
          </a:p>
          <a:p>
            <a:r>
              <a:rPr lang="en-US" dirty="0" smtClean="0"/>
              <a:t>Experimental protocols/differences</a:t>
            </a:r>
          </a:p>
          <a:p>
            <a:r>
              <a:rPr lang="en-US" dirty="0" err="1" smtClean="0"/>
              <a:t>scRNA</a:t>
            </a:r>
            <a:r>
              <a:rPr lang="en-US" dirty="0" smtClean="0"/>
              <a:t>-Seq data analysis</a:t>
            </a:r>
            <a:endParaRPr lang="en-US" dirty="0"/>
          </a:p>
        </p:txBody>
      </p:sp>
    </p:spTree>
    <p:extLst>
      <p:ext uri="{BB962C8B-B14F-4D97-AF65-F5344CB8AC3E}">
        <p14:creationId xmlns:p14="http://schemas.microsoft.com/office/powerpoint/2010/main" val="3099659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071" y="183030"/>
            <a:ext cx="8467344" cy="5907024"/>
          </a:xfrm>
          <a:prstGeom prst="rect">
            <a:avLst/>
          </a:prstGeom>
        </p:spPr>
      </p:pic>
      <p:sp>
        <p:nvSpPr>
          <p:cNvPr id="5" name="TextBox 4"/>
          <p:cNvSpPr txBox="1"/>
          <p:nvPr/>
        </p:nvSpPr>
        <p:spPr>
          <a:xfrm>
            <a:off x="5041900" y="6299200"/>
            <a:ext cx="2343847" cy="369332"/>
          </a:xfrm>
          <a:prstGeom prst="rect">
            <a:avLst/>
          </a:prstGeom>
          <a:noFill/>
        </p:spPr>
        <p:txBody>
          <a:bodyPr wrap="none" rtlCol="0">
            <a:spAutoFit/>
          </a:bodyPr>
          <a:lstStyle/>
          <a:p>
            <a:r>
              <a:rPr lang="en-US" dirty="0" smtClean="0"/>
              <a:t>From Zheng </a:t>
            </a:r>
            <a:r>
              <a:rPr lang="en-US" i="1" dirty="0" smtClean="0"/>
              <a:t>et al. </a:t>
            </a:r>
            <a:r>
              <a:rPr lang="en-US" dirty="0" smtClean="0"/>
              <a:t>2017</a:t>
            </a:r>
            <a:endParaRPr lang="en-US" dirty="0"/>
          </a:p>
        </p:txBody>
      </p:sp>
    </p:spTree>
    <p:extLst>
      <p:ext uri="{BB962C8B-B14F-4D97-AF65-F5344CB8AC3E}">
        <p14:creationId xmlns:p14="http://schemas.microsoft.com/office/powerpoint/2010/main" val="15828773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73200"/>
            <a:ext cx="12192000" cy="3911427"/>
          </a:xfrm>
          <a:prstGeom prst="rect">
            <a:avLst/>
          </a:prstGeom>
        </p:spPr>
      </p:pic>
    </p:spTree>
    <p:extLst>
      <p:ext uri="{BB962C8B-B14F-4D97-AF65-F5344CB8AC3E}">
        <p14:creationId xmlns:p14="http://schemas.microsoft.com/office/powerpoint/2010/main" val="1519043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270" y="162577"/>
            <a:ext cx="10515600" cy="1325563"/>
          </a:xfrm>
        </p:spPr>
        <p:txBody>
          <a:bodyPr/>
          <a:lstStyle/>
          <a:p>
            <a:r>
              <a:rPr lang="en-US" dirty="0" err="1" smtClean="0"/>
              <a:t>tSNE</a:t>
            </a:r>
            <a:r>
              <a:rPr lang="en-US" dirty="0" smtClean="0"/>
              <a:t> of 1.3 million cells!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8364" y="1488140"/>
            <a:ext cx="5278845" cy="5369859"/>
          </a:xfrm>
          <a:prstGeom prst="rect">
            <a:avLst/>
          </a:prstGeom>
        </p:spPr>
      </p:pic>
    </p:spTree>
    <p:extLst>
      <p:ext uri="{BB962C8B-B14F-4D97-AF65-F5344CB8AC3E}">
        <p14:creationId xmlns:p14="http://schemas.microsoft.com/office/powerpoint/2010/main" val="8037936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Papers</a:t>
            </a:r>
            <a:endParaRPr lang="en-US" dirty="0"/>
          </a:p>
        </p:txBody>
      </p:sp>
      <p:sp>
        <p:nvSpPr>
          <p:cNvPr id="3" name="Content Placeholder 2"/>
          <p:cNvSpPr>
            <a:spLocks noGrp="1"/>
          </p:cNvSpPr>
          <p:nvPr>
            <p:ph idx="1"/>
          </p:nvPr>
        </p:nvSpPr>
        <p:spPr/>
        <p:txBody>
          <a:bodyPr/>
          <a:lstStyle/>
          <a:p>
            <a:r>
              <a:rPr lang="en-US" dirty="0" err="1" smtClean="0"/>
              <a:t>Kolodziejczyk</a:t>
            </a:r>
            <a:r>
              <a:rPr lang="en-US" dirty="0" smtClean="0"/>
              <a:t>, Aleksandra A., et al. "The technology and biology of single-cell RNA sequencing." </a:t>
            </a:r>
            <a:r>
              <a:rPr lang="en-US" i="1" dirty="0" smtClean="0"/>
              <a:t>Molecular cell</a:t>
            </a:r>
            <a:r>
              <a:rPr lang="en-US" dirty="0" smtClean="0"/>
              <a:t> 58.4 (2015): 610-620.</a:t>
            </a:r>
          </a:p>
          <a:p>
            <a:r>
              <a:rPr lang="en-US" dirty="0" err="1" smtClean="0"/>
              <a:t>Macosko</a:t>
            </a:r>
            <a:r>
              <a:rPr lang="en-US" dirty="0" smtClean="0"/>
              <a:t>, Evan Z., et al. "Highly parallel genome-wide expression profiling of individual cells using </a:t>
            </a:r>
            <a:r>
              <a:rPr lang="en-US" dirty="0" err="1" smtClean="0"/>
              <a:t>nanoliter</a:t>
            </a:r>
            <a:r>
              <a:rPr lang="en-US" dirty="0" smtClean="0"/>
              <a:t> droplets." </a:t>
            </a:r>
            <a:r>
              <a:rPr lang="en-US" i="1" dirty="0" smtClean="0"/>
              <a:t>Cell</a:t>
            </a:r>
            <a:r>
              <a:rPr lang="en-US" dirty="0" smtClean="0"/>
              <a:t> 161.5 (2015): 1202-1214.</a:t>
            </a:r>
          </a:p>
          <a:p>
            <a:r>
              <a:rPr lang="en-US" dirty="0" smtClean="0"/>
              <a:t>Zheng, Grace XY, et al. "Massively parallel digital transcriptional profiling of single cells." </a:t>
            </a:r>
            <a:r>
              <a:rPr lang="en-US" i="1" dirty="0" smtClean="0"/>
              <a:t>Nature Communications</a:t>
            </a:r>
            <a:r>
              <a:rPr lang="en-US" dirty="0" smtClean="0"/>
              <a:t> 8 (2017): 14049.</a:t>
            </a:r>
          </a:p>
          <a:p>
            <a:r>
              <a:rPr lang="en-US" dirty="0" err="1" smtClean="0"/>
              <a:t>Ziegenhain</a:t>
            </a:r>
            <a:r>
              <a:rPr lang="en-US" dirty="0" smtClean="0"/>
              <a:t>, Christoph, et al. "Comparative analysis of single-cell RNA sequencing methods." </a:t>
            </a:r>
            <a:r>
              <a:rPr lang="en-US" i="1" dirty="0" err="1" smtClean="0"/>
              <a:t>bioRxiv</a:t>
            </a:r>
            <a:r>
              <a:rPr lang="en-US" dirty="0" smtClean="0"/>
              <a:t> (2016): 035758.</a:t>
            </a:r>
          </a:p>
        </p:txBody>
      </p:sp>
    </p:spTree>
    <p:extLst>
      <p:ext uri="{BB962C8B-B14F-4D97-AF65-F5344CB8AC3E}">
        <p14:creationId xmlns:p14="http://schemas.microsoft.com/office/powerpoint/2010/main" val="17609301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ge result for roadmap tissue typ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212" y="627530"/>
            <a:ext cx="9010650" cy="50768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744194" y="6488668"/>
            <a:ext cx="2021387" cy="369332"/>
          </a:xfrm>
          <a:prstGeom prst="rect">
            <a:avLst/>
          </a:prstGeom>
        </p:spPr>
        <p:txBody>
          <a:bodyPr wrap="none">
            <a:spAutoFit/>
          </a:bodyPr>
          <a:lstStyle/>
          <a:p>
            <a:r>
              <a:rPr lang="en-US" dirty="0" smtClean="0"/>
              <a:t>From NIH Roadmap</a:t>
            </a:r>
            <a:endParaRPr lang="en-US" dirty="0"/>
          </a:p>
        </p:txBody>
      </p:sp>
    </p:spTree>
    <p:extLst>
      <p:ext uri="{BB962C8B-B14F-4D97-AF65-F5344CB8AC3E}">
        <p14:creationId xmlns:p14="http://schemas.microsoft.com/office/powerpoint/2010/main" val="6836627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800" y="508000"/>
            <a:ext cx="8026400" cy="5842000"/>
          </a:xfrm>
          <a:prstGeom prst="rect">
            <a:avLst/>
          </a:prstGeom>
        </p:spPr>
      </p:pic>
    </p:spTree>
    <p:extLst>
      <p:ext uri="{BB962C8B-B14F-4D97-AF65-F5344CB8AC3E}">
        <p14:creationId xmlns:p14="http://schemas.microsoft.com/office/powerpoint/2010/main" val="21393102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44194" y="6488668"/>
            <a:ext cx="3012684" cy="369332"/>
          </a:xfrm>
          <a:prstGeom prst="rect">
            <a:avLst/>
          </a:prstGeom>
        </p:spPr>
        <p:txBody>
          <a:bodyPr wrap="none">
            <a:spAutoFit/>
          </a:bodyPr>
          <a:lstStyle/>
          <a:p>
            <a:r>
              <a:rPr lang="en-US" dirty="0" smtClean="0"/>
              <a:t>From </a:t>
            </a:r>
            <a:r>
              <a:rPr lang="en-US" dirty="0" err="1" smtClean="0"/>
              <a:t>Kolodziejczyk</a:t>
            </a:r>
            <a:r>
              <a:rPr lang="en-US" dirty="0" smtClean="0"/>
              <a:t> </a:t>
            </a:r>
            <a:r>
              <a:rPr lang="en-US" i="1" dirty="0" smtClean="0"/>
              <a:t>et al. </a:t>
            </a:r>
            <a:r>
              <a:rPr lang="en-US" dirty="0" smtClean="0"/>
              <a:t>2015</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1714500"/>
            <a:ext cx="11798300" cy="3416300"/>
          </a:xfrm>
          <a:prstGeom prst="rect">
            <a:avLst/>
          </a:prstGeom>
        </p:spPr>
      </p:pic>
    </p:spTree>
    <p:extLst>
      <p:ext uri="{BB962C8B-B14F-4D97-AF65-F5344CB8AC3E}">
        <p14:creationId xmlns:p14="http://schemas.microsoft.com/office/powerpoint/2010/main" val="461499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746" y="1183341"/>
            <a:ext cx="6718231" cy="4890247"/>
          </a:xfrm>
          <a:prstGeom prst="rect">
            <a:avLst/>
          </a:prstGeom>
        </p:spPr>
      </p:pic>
      <p:sp>
        <p:nvSpPr>
          <p:cNvPr id="5" name="TextBox 4"/>
          <p:cNvSpPr txBox="1"/>
          <p:nvPr/>
        </p:nvSpPr>
        <p:spPr>
          <a:xfrm>
            <a:off x="134911" y="2188564"/>
            <a:ext cx="2968633" cy="369332"/>
          </a:xfrm>
          <a:prstGeom prst="rect">
            <a:avLst/>
          </a:prstGeom>
          <a:noFill/>
        </p:spPr>
        <p:txBody>
          <a:bodyPr wrap="none" rtlCol="0">
            <a:spAutoFit/>
          </a:bodyPr>
          <a:lstStyle/>
          <a:p>
            <a:r>
              <a:rPr lang="en-US" dirty="0" smtClean="0"/>
              <a:t>e.g. Hematopoietic Stem Cell</a:t>
            </a:r>
            <a:endParaRPr lang="en-US" dirty="0"/>
          </a:p>
        </p:txBody>
      </p:sp>
      <p:sp>
        <p:nvSpPr>
          <p:cNvPr id="6" name="TextBox 5"/>
          <p:cNvSpPr txBox="1"/>
          <p:nvPr/>
        </p:nvSpPr>
        <p:spPr>
          <a:xfrm>
            <a:off x="9041567" y="2253309"/>
            <a:ext cx="1535292" cy="369332"/>
          </a:xfrm>
          <a:prstGeom prst="rect">
            <a:avLst/>
          </a:prstGeom>
          <a:noFill/>
        </p:spPr>
        <p:txBody>
          <a:bodyPr wrap="none" rtlCol="0">
            <a:spAutoFit/>
          </a:bodyPr>
          <a:lstStyle/>
          <a:p>
            <a:r>
              <a:rPr lang="en-US" dirty="0" smtClean="0"/>
              <a:t>e.g. Monocyte</a:t>
            </a:r>
            <a:endParaRPr lang="en-US" dirty="0"/>
          </a:p>
        </p:txBody>
      </p:sp>
      <p:sp>
        <p:nvSpPr>
          <p:cNvPr id="7" name="Rectangle 6"/>
          <p:cNvSpPr/>
          <p:nvPr/>
        </p:nvSpPr>
        <p:spPr>
          <a:xfrm>
            <a:off x="4744194" y="6488668"/>
            <a:ext cx="3012684" cy="369332"/>
          </a:xfrm>
          <a:prstGeom prst="rect">
            <a:avLst/>
          </a:prstGeom>
        </p:spPr>
        <p:txBody>
          <a:bodyPr wrap="none">
            <a:spAutoFit/>
          </a:bodyPr>
          <a:lstStyle/>
          <a:p>
            <a:r>
              <a:rPr lang="en-US" dirty="0" smtClean="0"/>
              <a:t>From </a:t>
            </a:r>
            <a:r>
              <a:rPr lang="en-US" dirty="0" err="1" smtClean="0"/>
              <a:t>Kolodziejczyk</a:t>
            </a:r>
            <a:r>
              <a:rPr lang="en-US" dirty="0" smtClean="0"/>
              <a:t> </a:t>
            </a:r>
            <a:r>
              <a:rPr lang="en-US" i="1" dirty="0" smtClean="0"/>
              <a:t>et al. </a:t>
            </a:r>
            <a:r>
              <a:rPr lang="en-US" dirty="0" smtClean="0"/>
              <a:t>2015</a:t>
            </a:r>
            <a:endParaRPr lang="en-US" dirty="0"/>
          </a:p>
        </p:txBody>
      </p:sp>
    </p:spTree>
    <p:extLst>
      <p:ext uri="{BB962C8B-B14F-4D97-AF65-F5344CB8AC3E}">
        <p14:creationId xmlns:p14="http://schemas.microsoft.com/office/powerpoint/2010/main" val="18021978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00" y="825500"/>
            <a:ext cx="9499600" cy="5194300"/>
          </a:xfrm>
          <a:prstGeom prst="rect">
            <a:avLst/>
          </a:prstGeom>
        </p:spPr>
      </p:pic>
    </p:spTree>
    <p:extLst>
      <p:ext uri="{BB962C8B-B14F-4D97-AF65-F5344CB8AC3E}">
        <p14:creationId xmlns:p14="http://schemas.microsoft.com/office/powerpoint/2010/main" val="4001088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477" y="0"/>
            <a:ext cx="7758206" cy="6216203"/>
          </a:xfrm>
          <a:prstGeom prst="rect">
            <a:avLst/>
          </a:prstGeom>
        </p:spPr>
      </p:pic>
      <p:sp>
        <p:nvSpPr>
          <p:cNvPr id="5" name="Rectangle 4"/>
          <p:cNvSpPr/>
          <p:nvPr/>
        </p:nvSpPr>
        <p:spPr>
          <a:xfrm>
            <a:off x="4744194" y="6488668"/>
            <a:ext cx="2795637" cy="369332"/>
          </a:xfrm>
          <a:prstGeom prst="rect">
            <a:avLst/>
          </a:prstGeom>
        </p:spPr>
        <p:txBody>
          <a:bodyPr wrap="none">
            <a:spAutoFit/>
          </a:bodyPr>
          <a:lstStyle/>
          <a:p>
            <a:r>
              <a:rPr lang="en-US" dirty="0" smtClean="0"/>
              <a:t>From </a:t>
            </a:r>
            <a:r>
              <a:rPr lang="en-US" dirty="0" err="1" smtClean="0"/>
              <a:t>Ziegenhain</a:t>
            </a:r>
            <a:r>
              <a:rPr lang="en-US" dirty="0" smtClean="0"/>
              <a:t> </a:t>
            </a:r>
            <a:r>
              <a:rPr lang="en-US" i="1" dirty="0" smtClean="0"/>
              <a:t>et al. </a:t>
            </a:r>
            <a:r>
              <a:rPr lang="en-US" dirty="0" smtClean="0"/>
              <a:t>2017</a:t>
            </a:r>
            <a:endParaRPr lang="en-US" dirty="0"/>
          </a:p>
        </p:txBody>
      </p:sp>
    </p:spTree>
    <p:extLst>
      <p:ext uri="{BB962C8B-B14F-4D97-AF65-F5344CB8AC3E}">
        <p14:creationId xmlns:p14="http://schemas.microsoft.com/office/powerpoint/2010/main" val="1986908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46866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7135" y="4553324"/>
            <a:ext cx="8864600" cy="571500"/>
          </a:xfrm>
          <a:prstGeom prst="rect">
            <a:avLst/>
          </a:prstGeom>
        </p:spPr>
      </p:pic>
      <p:sp>
        <p:nvSpPr>
          <p:cNvPr id="6" name="Rectangle 5"/>
          <p:cNvSpPr/>
          <p:nvPr/>
        </p:nvSpPr>
        <p:spPr>
          <a:xfrm>
            <a:off x="4744194" y="6488668"/>
            <a:ext cx="2795637" cy="369332"/>
          </a:xfrm>
          <a:prstGeom prst="rect">
            <a:avLst/>
          </a:prstGeom>
        </p:spPr>
        <p:txBody>
          <a:bodyPr wrap="none">
            <a:spAutoFit/>
          </a:bodyPr>
          <a:lstStyle/>
          <a:p>
            <a:r>
              <a:rPr lang="en-US" dirty="0" smtClean="0"/>
              <a:t>From </a:t>
            </a:r>
            <a:r>
              <a:rPr lang="en-US" dirty="0" err="1" smtClean="0"/>
              <a:t>Ziegenhain</a:t>
            </a:r>
            <a:r>
              <a:rPr lang="en-US" dirty="0" smtClean="0"/>
              <a:t> </a:t>
            </a:r>
            <a:r>
              <a:rPr lang="en-US" i="1" dirty="0" smtClean="0"/>
              <a:t>et al. </a:t>
            </a:r>
            <a:r>
              <a:rPr lang="en-US" dirty="0" smtClean="0"/>
              <a:t>2017</a:t>
            </a:r>
            <a:endParaRPr lang="en-US" dirty="0"/>
          </a:p>
        </p:txBody>
      </p:sp>
    </p:spTree>
    <p:extLst>
      <p:ext uri="{BB962C8B-B14F-4D97-AF65-F5344CB8AC3E}">
        <p14:creationId xmlns:p14="http://schemas.microsoft.com/office/powerpoint/2010/main" val="10712056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704</Words>
  <Application>Microsoft Macintosh PowerPoint</Application>
  <PresentationFormat>Widescreen</PresentationFormat>
  <Paragraphs>91</Paragraphs>
  <Slides>23</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Calibri</vt:lpstr>
      <vt:lpstr>Calibri Light</vt:lpstr>
      <vt:lpstr>Arial</vt:lpstr>
      <vt:lpstr>Office Theme</vt:lpstr>
      <vt:lpstr>scRNA-Seq</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UMIs</vt:lpstr>
      <vt:lpstr>Notable</vt:lpstr>
      <vt:lpstr>PowerPoint Presentation</vt:lpstr>
      <vt:lpstr>PowerPoint Presentation</vt:lpstr>
      <vt:lpstr>PowerPoint Presentation</vt:lpstr>
      <vt:lpstr>How do you tell if it’s working?</vt:lpstr>
      <vt:lpstr>Data Analysis</vt:lpstr>
      <vt:lpstr>PowerPoint Presentation</vt:lpstr>
      <vt:lpstr>Analysis steps</vt:lpstr>
      <vt:lpstr>PowerPoint Presentation</vt:lpstr>
      <vt:lpstr>PowerPoint Presentation</vt:lpstr>
      <vt:lpstr>tSNE of 1.3 million cells! </vt:lpstr>
      <vt:lpstr>Useful Papers</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scRNA-Seq</dc:title>
  <dc:creator>Lareau, Caleb</dc:creator>
  <cp:lastModifiedBy>Lareau, Caleb</cp:lastModifiedBy>
  <cp:revision>14</cp:revision>
  <dcterms:created xsi:type="dcterms:W3CDTF">2017-01-23T04:02:42Z</dcterms:created>
  <dcterms:modified xsi:type="dcterms:W3CDTF">2017-01-23T05:06:12Z</dcterms:modified>
</cp:coreProperties>
</file>